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59" r:id="rId6"/>
    <p:sldId id="270" r:id="rId7"/>
    <p:sldId id="267" r:id="rId8"/>
    <p:sldId id="268" r:id="rId9"/>
    <p:sldId id="261" r:id="rId10"/>
    <p:sldId id="265" r:id="rId11"/>
    <p:sldId id="263" r:id="rId12"/>
    <p:sldId id="266" r:id="rId13"/>
    <p:sldId id="271" r:id="rId14"/>
    <p:sldId id="264" r:id="rId15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9" d="100"/>
          <a:sy n="49" d="100"/>
        </p:scale>
        <p:origin x="141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95927-E548-494B-83C1-8C2C93829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831806-A35B-4A7E-8D18-024F8198D62A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34D8B-226C-422D-A83A-E4A4D00D2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94F5C-ECCB-4046-A71A-5546517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B06706-8705-4DD3-9780-6BB401CD474A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1086260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58697-BD74-46D3-B509-32F1EA1E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E75F8-BE29-4B35-B42A-501C2F640C57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CEE39-979D-451C-A2F3-54604E27D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9E868-190E-47F4-A4B6-11C156CD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92D39-4F8A-4F14-B2B6-25CF2BE09599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06993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E7ED8-370A-45BE-AB4D-B00B1F9CC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3B6540-A5A6-49AC-9BD4-3E611CD03730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87D3D-2FF4-49F1-AC5D-EDFCD3F9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E7CF2-9E28-42A4-B22E-DA5C6ED27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982B61-6498-404B-9BAF-7A184E7685A4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48287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34602-6A95-4F88-B964-238410CCB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C889E-554F-4C6E-BF8B-7CB5D950EE08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DC2B-CE32-4B85-9D25-B0F293CDA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FB94F-838A-42D9-A7D4-E2CF58CE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96695F-C0FC-4F19-8C34-5B909A6C1124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111711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307" y="2431629"/>
            <a:ext cx="11216640" cy="405722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307" y="6527239"/>
            <a:ext cx="11216640" cy="2133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4911-08E1-4411-B4FB-B5321A83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653886-EBCE-46FD-836A-DD0EAB6FD34B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158B-3377-4171-B5EC-6F0CFF7A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DBB64-EC01-4089-AEC8-857C8C32A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D6950B-2445-4912-BA99-DE4313B4C27D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32287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E925358-E5F1-4CEE-81F4-1249BF092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C461D-A62F-49E5-ADE5-B8D2C9C47DD4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E86E550-EB88-4AE5-97E1-2766CDD5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CAE9306-2CD3-4289-9D8C-3D78EE7C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C05AF8-35E9-4286-8A02-15DAC3F394A4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4254098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519291"/>
            <a:ext cx="11216640" cy="188524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776" y="2390987"/>
            <a:ext cx="5501639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776" y="3562773"/>
            <a:ext cx="5501639" cy="524030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A5FF3A8-AFE6-4309-9C26-DE53EFE55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25786-A9F2-43BA-A7E9-A5BE2261E813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8F9839D-F728-4B6F-845E-F42C207E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6DEBA1-0DBD-4CEC-83FE-C9F2C1698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FABE14-9964-46DE-A5ED-832F372DCD0C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4154734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E2B5C6-2225-418D-B0DD-E4AB5EF97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97A4A-A38E-450A-9DC0-020CF542FC0F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A717054-AEB5-489A-ACC3-D408EEF4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C5CC3E5-D095-4DC0-968F-1B4BE98C0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338A7C-9E21-4485-85B8-A8483410A291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08722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25EC114-A942-453A-A05E-56742830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BFA32-3141-4BDA-A33C-913F84012043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3AC01B5-35B4-4DE3-A041-199E26722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D27BF85-79A7-4B19-A773-4BFEB5EF4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CBCA5E-0F04-4AC1-AA22-1048B03D4EF4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6460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8734" y="1404340"/>
            <a:ext cx="6583680" cy="69313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7B4B07F-808B-4511-9465-A465E2DDD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C4557-6662-437E-B065-DC4476D4F6DE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E329BB4-0313-43E3-90B8-D8BF71034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757D598-2AC4-4957-9066-1BA3C850D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43ACE-BB81-411C-9E2E-780C6FE50218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306715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8734" y="1404340"/>
            <a:ext cx="6583680" cy="6931378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tr-TR" noProof="0"/>
              <a:t>Resim eklemek için simgeye tıklayın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8C97D4-54AB-40C7-A368-70E9D6157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DFC86-8561-482A-B149-CC78C93098A9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6F5D0A3-96DC-4063-9F60-5968ECCDD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94C193-A6B8-4AB1-B8BA-D985FC7E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0C87BE-BE53-4240-B024-DA18E53F2B3B}" type="slidenum">
              <a:rPr lang="en-GB" altLang="tr-TR"/>
              <a:pPr/>
              <a:t>‹#›</a:t>
            </a:fld>
            <a:endParaRPr lang="en-GB" altLang="tr-TR"/>
          </a:p>
        </p:txBody>
      </p:sp>
    </p:spTree>
    <p:extLst>
      <p:ext uri="{BB962C8B-B14F-4D97-AF65-F5344CB8AC3E}">
        <p14:creationId xmlns:p14="http://schemas.microsoft.com/office/powerpoint/2010/main" val="2713779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2A23B37F-000A-46D4-89A3-80449267733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93763" y="519113"/>
            <a:ext cx="11217275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/>
              <a:t>Asıl başlık stilini düzenlemek için tıklayın</a:t>
            </a:r>
            <a:endParaRPr lang="en-GB" altLang="tr-TR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361CCD86-6A16-404C-AF59-E629B05B1C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93763" y="2597150"/>
            <a:ext cx="11217275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/>
              <a:t>Asıl metin stillerini düzenlemek için tıklayın</a:t>
            </a:r>
          </a:p>
          <a:p>
            <a:pPr lvl="1"/>
            <a:r>
              <a:rPr lang="tr-TR" altLang="tr-TR"/>
              <a:t>İkinci düzey</a:t>
            </a:r>
          </a:p>
          <a:p>
            <a:pPr lvl="2"/>
            <a:r>
              <a:rPr lang="tr-TR" altLang="tr-TR"/>
              <a:t>Üçüncü düzey</a:t>
            </a:r>
          </a:p>
          <a:p>
            <a:pPr lvl="3"/>
            <a:r>
              <a:rPr lang="tr-TR" altLang="tr-TR"/>
              <a:t>Dördüncü düzey</a:t>
            </a:r>
          </a:p>
          <a:p>
            <a:pPr lvl="4"/>
            <a:r>
              <a:rPr lang="tr-TR" altLang="tr-TR"/>
              <a:t>Beşinci düzey</a:t>
            </a:r>
            <a:endParaRPr lang="en-GB" alt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C34D2-91AF-4A65-BCA5-C0BAF603A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807708D-9B6F-4CA9-8D29-6DF76163E875}" type="datetimeFigureOut">
              <a:rPr lang="en-GB"/>
              <a:pPr>
                <a:defRPr/>
              </a:pPr>
              <a:t>04/06/2020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76125-9319-4843-8C52-0B012276C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2D1CB-54A7-45D2-8279-7711BD724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FDC0ABC-152D-4451-B817-B3832C6BD4FC}" type="slidenum">
              <a:rPr lang="en-GB" altLang="tr-TR"/>
              <a:pPr/>
              <a:t>‹#›</a:t>
            </a:fld>
            <a:endParaRPr lang="en-GB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C574818D-4203-478C-9ED9-5E2D60C5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004800" cy="9753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26379F-794B-4A1F-961A-C7B7DD783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12862" y="4032249"/>
            <a:ext cx="9753601" cy="84455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tr-TR" b="1" dirty="0">
                <a:solidFill>
                  <a:srgbClr val="000000"/>
                </a:solidFill>
                <a:latin typeface="Century" panose="02040604050505020304" pitchFamily="18" charset="0"/>
              </a:rPr>
              <a:t>RESİM DÜZENLEYİCİ</a:t>
            </a:r>
            <a:endParaRPr lang="en-GB" b="1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07F9A8-63F0-4F5B-B1CC-8EB6463B346F}"/>
              </a:ext>
            </a:extLst>
          </p:cNvPr>
          <p:cNvSpPr txBox="1">
            <a:spLocks/>
          </p:cNvSpPr>
          <p:nvPr/>
        </p:nvSpPr>
        <p:spPr bwMode="auto">
          <a:xfrm>
            <a:off x="820996" y="5550808"/>
            <a:ext cx="354294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tr-TR" sz="2400" dirty="0">
                <a:solidFill>
                  <a:srgbClr val="000000"/>
                </a:solidFill>
                <a:latin typeface="Century" panose="02040604050505020304" pitchFamily="18" charset="0"/>
              </a:rPr>
              <a:t>MURAT</a:t>
            </a:r>
            <a:r>
              <a:rPr lang="tr-TR" dirty="0">
                <a:solidFill>
                  <a:srgbClr val="000000"/>
                </a:solidFill>
                <a:latin typeface="Century" panose="02040604050505020304" pitchFamily="18" charset="0"/>
              </a:rPr>
              <a:t> </a:t>
            </a:r>
            <a:r>
              <a:rPr lang="tr-TR" sz="2400" dirty="0">
                <a:solidFill>
                  <a:srgbClr val="000000"/>
                </a:solidFill>
                <a:latin typeface="Century" panose="02040604050505020304" pitchFamily="18" charset="0"/>
              </a:rPr>
              <a:t>DEMİR</a:t>
            </a:r>
            <a:endParaRPr lang="en-GB" sz="24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05CBE5-E5A4-44E1-A56C-28879B790899}"/>
              </a:ext>
            </a:extLst>
          </p:cNvPr>
          <p:cNvSpPr txBox="1">
            <a:spLocks/>
          </p:cNvSpPr>
          <p:nvPr/>
        </p:nvSpPr>
        <p:spPr bwMode="auto">
          <a:xfrm>
            <a:off x="820996" y="6080134"/>
            <a:ext cx="6848669" cy="44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l" fontAlgn="auto">
              <a:spcAft>
                <a:spcPts val="0"/>
              </a:spcAft>
              <a:defRPr/>
            </a:pPr>
            <a:r>
              <a:rPr lang="tr-TR" sz="2400" dirty="0">
                <a:solidFill>
                  <a:srgbClr val="000000"/>
                </a:solidFill>
                <a:latin typeface="Century" panose="02040604050505020304" pitchFamily="18" charset="0"/>
              </a:rPr>
              <a:t>DANIŞMAN: Dr. </a:t>
            </a:r>
            <a:r>
              <a:rPr lang="tr-TR" sz="2400" dirty="0" err="1">
                <a:solidFill>
                  <a:srgbClr val="000000"/>
                </a:solidFill>
                <a:latin typeface="Century" panose="02040604050505020304" pitchFamily="18" charset="0"/>
              </a:rPr>
              <a:t>Öğr</a:t>
            </a:r>
            <a:r>
              <a:rPr lang="tr-TR" sz="2400" dirty="0">
                <a:solidFill>
                  <a:srgbClr val="000000"/>
                </a:solidFill>
                <a:latin typeface="Century" panose="02040604050505020304" pitchFamily="18" charset="0"/>
              </a:rPr>
              <a:t>. Üyesi Sercan DEMİRCİ</a:t>
            </a:r>
            <a:endParaRPr lang="en-GB" sz="24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MATERYAL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Uygulamamızın ham maddesi olan resimlere </a:t>
            </a:r>
            <a:r>
              <a:rPr lang="tr-TR" sz="1900" dirty="0" err="1">
                <a:latin typeface="Century" panose="02040604050505020304" pitchFamily="18" charset="0"/>
              </a:rPr>
              <a:t>Histogram</a:t>
            </a:r>
            <a:r>
              <a:rPr lang="tr-TR" sz="1900" dirty="0">
                <a:latin typeface="Century" panose="02040604050505020304" pitchFamily="18" charset="0"/>
              </a:rPr>
              <a:t> </a:t>
            </a:r>
            <a:r>
              <a:rPr lang="tr-TR" sz="1900" dirty="0" err="1">
                <a:latin typeface="Century" panose="02040604050505020304" pitchFamily="18" charset="0"/>
              </a:rPr>
              <a:t>Modu</a:t>
            </a:r>
            <a:r>
              <a:rPr lang="tr-TR" sz="1900" dirty="0">
                <a:latin typeface="Century" panose="02040604050505020304" pitchFamily="18" charset="0"/>
              </a:rPr>
              <a:t>, </a:t>
            </a:r>
            <a:r>
              <a:rPr lang="tr-TR" sz="1900" dirty="0" err="1">
                <a:latin typeface="Century" panose="02040604050505020304" pitchFamily="18" charset="0"/>
              </a:rPr>
              <a:t>PseudoHDR</a:t>
            </a:r>
            <a:r>
              <a:rPr lang="tr-TR" sz="1900" dirty="0">
                <a:latin typeface="Century" panose="02040604050505020304" pitchFamily="18" charset="0"/>
              </a:rPr>
              <a:t> </a:t>
            </a:r>
            <a:r>
              <a:rPr lang="tr-TR" sz="1900" dirty="0" err="1">
                <a:latin typeface="Century" panose="02040604050505020304" pitchFamily="18" charset="0"/>
              </a:rPr>
              <a:t>Modu</a:t>
            </a:r>
            <a:r>
              <a:rPr lang="tr-TR" sz="1900" dirty="0">
                <a:latin typeface="Century" panose="02040604050505020304" pitchFamily="18" charset="0"/>
              </a:rPr>
              <a:t>, Efektler, Filtreler, Çevirme, Kontrast, Gama, Parlaklık, Renk </a:t>
            </a:r>
            <a:r>
              <a:rPr lang="tr-TR" sz="1900" dirty="0" err="1">
                <a:latin typeface="Century" panose="02040604050505020304" pitchFamily="18" charset="0"/>
              </a:rPr>
              <a:t>Açıklaştır</a:t>
            </a:r>
            <a:r>
              <a:rPr lang="tr-TR" sz="1900" dirty="0">
                <a:latin typeface="Century" panose="02040604050505020304" pitchFamily="18" charset="0"/>
              </a:rPr>
              <a:t> , butonlarını kullanarak kullanıcının resmini en güzel nasıl göründüğünü test etmesiyle  kaydedip veya direk olarak paylaşma yoluyla görüntü işleme yöntemlerinin bir butona dokunularak çok kısa sürede uygulanmasıdır.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97EE2A2-7515-4ECA-85F5-ADDC9B072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926080"/>
            <a:ext cx="5606626" cy="3110202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45572165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YÖNTEM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Günümüzde her bir insanın elinde </a:t>
            </a:r>
            <a:r>
              <a:rPr lang="tr-TR" sz="1900" dirty="0" err="1">
                <a:latin typeface="Century" panose="02040604050505020304" pitchFamily="18" charset="0"/>
              </a:rPr>
              <a:t>android</a:t>
            </a:r>
            <a:r>
              <a:rPr lang="tr-TR" sz="1900" dirty="0">
                <a:latin typeface="Century" panose="02040604050505020304" pitchFamily="18" charset="0"/>
              </a:rPr>
              <a:t> bir telefon olduğu için uygulamamız </a:t>
            </a:r>
            <a:r>
              <a:rPr lang="tr-TR" sz="1900" dirty="0" err="1">
                <a:latin typeface="Century" panose="02040604050505020304" pitchFamily="18" charset="0"/>
              </a:rPr>
              <a:t>Android</a:t>
            </a:r>
            <a:r>
              <a:rPr lang="tr-TR" sz="1900" dirty="0">
                <a:latin typeface="Century" panose="02040604050505020304" pitchFamily="18" charset="0"/>
              </a:rPr>
              <a:t> </a:t>
            </a:r>
            <a:r>
              <a:rPr lang="tr-TR" sz="1900" dirty="0" err="1">
                <a:latin typeface="Century" panose="02040604050505020304" pitchFamily="18" charset="0"/>
              </a:rPr>
              <a:t>Studio</a:t>
            </a:r>
            <a:r>
              <a:rPr lang="tr-TR" sz="1900" dirty="0">
                <a:latin typeface="Century" panose="02040604050505020304" pitchFamily="18" charset="0"/>
              </a:rPr>
              <a:t> Programıyla tasarlanıp </a:t>
            </a:r>
            <a:r>
              <a:rPr lang="tr-TR" sz="1900" dirty="0" err="1">
                <a:latin typeface="Century" panose="02040604050505020304" pitchFamily="18" charset="0"/>
              </a:rPr>
              <a:t>Android</a:t>
            </a:r>
            <a:r>
              <a:rPr lang="tr-TR" sz="1900" dirty="0">
                <a:latin typeface="Century" panose="02040604050505020304" pitchFamily="18" charset="0"/>
              </a:rPr>
              <a:t> işletim sistemli telefonlarda çalışması amaçlanmıştır.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Uygulamanın kodlama kısmı Java ile yapılmıştır. Görüntü işleme noktasında en üst seviyede özelleştirmeye sahip olduğu için </a:t>
            </a:r>
            <a:r>
              <a:rPr lang="tr-TR" sz="1900" dirty="0" err="1">
                <a:latin typeface="Century" panose="02040604050505020304" pitchFamily="18" charset="0"/>
              </a:rPr>
              <a:t>Matlab</a:t>
            </a:r>
            <a:r>
              <a:rPr lang="tr-TR" sz="1900" dirty="0">
                <a:latin typeface="Century" panose="02040604050505020304" pitchFamily="18" charset="0"/>
              </a:rPr>
              <a:t>’ den esinlenilmiştir. </a:t>
            </a:r>
          </a:p>
        </p:txBody>
      </p:sp>
      <p:grpSp>
        <p:nvGrpSpPr>
          <p:cNvPr id="7" name="Grup 6">
            <a:extLst>
              <a:ext uri="{FF2B5EF4-FFF2-40B4-BE49-F238E27FC236}">
                <a16:creationId xmlns:a16="http://schemas.microsoft.com/office/drawing/2014/main" id="{9511ED51-C809-4781-AAE3-94721EB40EB8}"/>
              </a:ext>
            </a:extLst>
          </p:cNvPr>
          <p:cNvGrpSpPr/>
          <p:nvPr/>
        </p:nvGrpSpPr>
        <p:grpSpPr>
          <a:xfrm>
            <a:off x="6502401" y="2926080"/>
            <a:ext cx="5606625" cy="3347720"/>
            <a:chOff x="6502401" y="2926080"/>
            <a:chExt cx="6121400" cy="4168040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CD6E65FB-A576-4826-BE6F-7317F4064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02401" y="2926080"/>
              <a:ext cx="3213099" cy="21285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A1D773BF-64E9-402E-AEEF-09FF8ECEA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5501" y="2928444"/>
              <a:ext cx="2908300" cy="21261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4" name="Resim 3">
              <a:extLst>
                <a:ext uri="{FF2B5EF4-FFF2-40B4-BE49-F238E27FC236}">
                  <a16:creationId xmlns:a16="http://schemas.microsoft.com/office/drawing/2014/main" id="{CA2DE335-AC99-463C-9372-D22615123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950" y="5054600"/>
              <a:ext cx="3213099" cy="20395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39690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KAZANIM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Uygulamanın tasarımı sırasında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Century" panose="02040604050505020304" pitchFamily="18" charset="0"/>
              </a:rPr>
              <a:t>Android</a:t>
            </a:r>
            <a:r>
              <a:rPr lang="tr-TR" sz="1700" dirty="0">
                <a:latin typeface="Century" panose="02040604050505020304" pitchFamily="18" charset="0"/>
              </a:rPr>
              <a:t> </a:t>
            </a:r>
            <a:r>
              <a:rPr lang="tr-TR" sz="1700" dirty="0" err="1">
                <a:latin typeface="Century" panose="02040604050505020304" pitchFamily="18" charset="0"/>
              </a:rPr>
              <a:t>Studio</a:t>
            </a:r>
            <a:r>
              <a:rPr lang="tr-TR" sz="1700" dirty="0">
                <a:latin typeface="Century" panose="02040604050505020304" pitchFamily="18" charset="0"/>
              </a:rPr>
              <a:t>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Java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 err="1">
                <a:latin typeface="Century" panose="02040604050505020304" pitchFamily="18" charset="0"/>
              </a:rPr>
              <a:t>Matlab</a:t>
            </a:r>
            <a:endParaRPr lang="tr-TR" sz="1700" dirty="0">
              <a:latin typeface="Century" panose="020406040505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Görüntü işleme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Görsel Tasarım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Matris işlemleri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Kodlama becerisi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Analitik düşünme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tr-TR" sz="1700" dirty="0">
                <a:latin typeface="Century" panose="02040604050505020304" pitchFamily="18" charset="0"/>
              </a:rPr>
              <a:t>Çözüm odağı </a:t>
            </a:r>
          </a:p>
          <a:p>
            <a:r>
              <a:rPr lang="tr-TR" sz="1900" dirty="0">
                <a:latin typeface="Century" panose="02040604050505020304" pitchFamily="18" charset="0"/>
              </a:rPr>
              <a:t>kazanımları elde edilmiştir.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sz="1900" dirty="0">
              <a:latin typeface="Century" panose="02040604050505020304" pitchFamily="18" charset="0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3CFC7C6-D111-47F5-BB1D-AD74CDEF1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926080"/>
            <a:ext cx="5606626" cy="32607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18381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SONUÇ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Uygulamamız kararlı olmaya yakın bir yapıya sahip olup gelişime son derece açık bir yapıdadır.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Resim Düzenleyici Mobil </a:t>
            </a:r>
            <a:r>
              <a:rPr lang="tr-TR" sz="1900" dirty="0" err="1">
                <a:latin typeface="Century" panose="02040604050505020304" pitchFamily="18" charset="0"/>
              </a:rPr>
              <a:t>Android</a:t>
            </a:r>
            <a:r>
              <a:rPr lang="tr-TR" sz="1900" dirty="0">
                <a:latin typeface="Century" panose="02040604050505020304" pitchFamily="18" charset="0"/>
              </a:rPr>
              <a:t> Projesiyle uygulamamız şuan Beta sürümünde olup versiyonu 0.1’dir.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0B84F2E-0B11-4F19-B4E9-7EF892502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926080"/>
            <a:ext cx="5606626" cy="351363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6630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NUM">
            <a:hlinkClick r:id="" action="ppaction://media"/>
            <a:extLst>
              <a:ext uri="{FF2B5EF4-FFF2-40B4-BE49-F238E27FC236}">
                <a16:creationId xmlns:a16="http://schemas.microsoft.com/office/drawing/2014/main" id="{0A29DD40-A8EC-42FB-9E0F-10FE18A22E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511" y="1022350"/>
            <a:ext cx="12417778" cy="6985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AD55C6BE-7E7C-4B1A-9196-E066CBF5BAC2}"/>
              </a:ext>
            </a:extLst>
          </p:cNvPr>
          <p:cNvSpPr txBox="1"/>
          <p:nvPr/>
        </p:nvSpPr>
        <p:spPr>
          <a:xfrm>
            <a:off x="5502275" y="376019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600" dirty="0">
                <a:latin typeface="Century" panose="020406040505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352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0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GİRİŞ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Resim Yer Tutucusu 5">
            <a:extLst>
              <a:ext uri="{FF2B5EF4-FFF2-40B4-BE49-F238E27FC236}">
                <a16:creationId xmlns:a16="http://schemas.microsoft.com/office/drawing/2014/main" id="{1EB177E7-A326-4AD2-961A-4EB6ABB634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02399" y="2926079"/>
            <a:ext cx="6023833" cy="31201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Dijital dünyada her bir resim karesi farklı renklere sahip küçük küçük noktaların bir araya gelmesiyle oluşur.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Yani resimlerin yapıtaşları piksel adını verdiğimiz bu noktalardır.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Eğer ekran çözünürlüğünü biraz azaltıp ekrana yaklaşırsanız pikselleri rahatlıkla gözlemleyebilirsiniz.</a:t>
            </a:r>
            <a:endParaRPr lang="en-GB" altLang="tr-TR" sz="19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3" y="650240"/>
            <a:ext cx="6660727" cy="2275840"/>
          </a:xfrm>
        </p:spPr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GÖRÜNTÜ İŞLEME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pic>
        <p:nvPicPr>
          <p:cNvPr id="8" name="Resim Yer Tutucusu 7">
            <a:extLst>
              <a:ext uri="{FF2B5EF4-FFF2-40B4-BE49-F238E27FC236}">
                <a16:creationId xmlns:a16="http://schemas.microsoft.com/office/drawing/2014/main" id="{C26C5D17-C741-41F8-9593-CF85CCB5D1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" t="32" r="403"/>
          <a:stretch/>
        </p:blipFill>
        <p:spPr>
          <a:xfrm>
            <a:off x="6502401" y="2926081"/>
            <a:ext cx="5610106" cy="30937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Bahsedilen pikselleri değerler olarak düşünürsek resmi de bu değerlerden oluşan matris olarak düşünebiliriz.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Bu matrislerin her bir değeri resimdeki her bir pikselin konumunu ve rengini tutmaktadır. </a:t>
            </a:r>
          </a:p>
        </p:txBody>
      </p:sp>
    </p:spTree>
    <p:extLst>
      <p:ext uri="{BB962C8B-B14F-4D97-AF65-F5344CB8AC3E}">
        <p14:creationId xmlns:p14="http://schemas.microsoft.com/office/powerpoint/2010/main" val="318706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3" y="650240"/>
            <a:ext cx="6660727" cy="2275840"/>
          </a:xfrm>
        </p:spPr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GÖRÜNTÜ İŞLEME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Eğer bu matrislerin değerlerini değiştirirsek haliyle resimdeki piksellerin renk ve konum bilgileri değişecek ve resmimiz bu değişimin kapsamı oranında farklı bir görünüme sahip olacaktır.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Matrisler üzerinde yapılan bu işlemlere literatürde Görüntü isleme (Image </a:t>
            </a:r>
            <a:r>
              <a:rPr lang="tr-TR" sz="1900" dirty="0" err="1">
                <a:latin typeface="Century" panose="02040604050505020304" pitchFamily="18" charset="0"/>
              </a:rPr>
              <a:t>Processing</a:t>
            </a:r>
            <a:r>
              <a:rPr lang="tr-TR" sz="1900" dirty="0">
                <a:latin typeface="Century" panose="02040604050505020304" pitchFamily="18" charset="0"/>
              </a:rPr>
              <a:t>) ismi verilmektedir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9161FBF-76C2-477D-ACB3-690E25694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172" y="2926080"/>
            <a:ext cx="5609854" cy="3468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6332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UYGULAMA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Bu kapsamda kullanıcının seçmiş olduğu bir resmin üzerindeki matrislere görüntü isleme (</a:t>
            </a:r>
            <a:r>
              <a:rPr lang="tr-TR" sz="1900" dirty="0" err="1">
                <a:latin typeface="Century" panose="02040604050505020304" pitchFamily="18" charset="0"/>
              </a:rPr>
              <a:t>İmage</a:t>
            </a:r>
            <a:r>
              <a:rPr lang="tr-TR" sz="1900" dirty="0">
                <a:latin typeface="Century" panose="02040604050505020304" pitchFamily="18" charset="0"/>
              </a:rPr>
              <a:t> </a:t>
            </a:r>
            <a:r>
              <a:rPr lang="tr-TR" sz="1900" dirty="0" err="1">
                <a:latin typeface="Century" panose="02040604050505020304" pitchFamily="18" charset="0"/>
              </a:rPr>
              <a:t>Processing</a:t>
            </a:r>
            <a:r>
              <a:rPr lang="tr-TR" sz="1900" dirty="0">
                <a:latin typeface="Century" panose="02040604050505020304" pitchFamily="18" charset="0"/>
              </a:rPr>
              <a:t>) yöntemleri uygulanılarak resim istenilen oranda özelleştirilmektedir.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3DDF119-FBCF-47F6-A2B0-B1F5C4ADD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/>
          <a:stretch/>
        </p:blipFill>
        <p:spPr>
          <a:xfrm>
            <a:off x="6502400" y="2926081"/>
            <a:ext cx="5606626" cy="4195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92084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UYGULAMA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pic>
        <p:nvPicPr>
          <p:cNvPr id="6" name="Resim Yer Tutucusu 5">
            <a:extLst>
              <a:ext uri="{FF2B5EF4-FFF2-40B4-BE49-F238E27FC236}">
                <a16:creationId xmlns:a16="http://schemas.microsoft.com/office/drawing/2014/main" id="{93162A01-B4F9-4933-AA3C-77BD95DCC2A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-2223" r="-3509" b="-1"/>
          <a:stretch/>
        </p:blipFill>
        <p:spPr>
          <a:xfrm>
            <a:off x="6502401" y="2926080"/>
            <a:ext cx="5606626" cy="3112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Bu görüntü isleme yöntemleri RESIM DÜZENLEYICI MOBIL ANDROID UYGULAMA PROJESI ’inde kullanılarak kullanıcı hiç bir matris işlemleriyle uğraşmaya gerek duymadan uygulama üzerindeki butonlar yardımıyla resme otomatik olarak matris işlemlerinin uygulanması gösterilmiştir.</a:t>
            </a:r>
          </a:p>
        </p:txBody>
      </p:sp>
    </p:spTree>
    <p:extLst>
      <p:ext uri="{BB962C8B-B14F-4D97-AF65-F5344CB8AC3E}">
        <p14:creationId xmlns:p14="http://schemas.microsoft.com/office/powerpoint/2010/main" val="23398181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3" y="650240"/>
            <a:ext cx="5009727" cy="2275840"/>
          </a:xfrm>
        </p:spPr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TANIM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b="1" dirty="0">
                <a:latin typeface="Century" panose="02040604050505020304" pitchFamily="18" charset="0"/>
              </a:rPr>
              <a:t>Fotoğraf düzenleme</a:t>
            </a:r>
            <a:r>
              <a:rPr lang="tr-TR" sz="1900" dirty="0">
                <a:latin typeface="Century" panose="02040604050505020304" pitchFamily="18" charset="0"/>
              </a:rPr>
              <a:t> için en basit ifade muhtemelen çektiğimiz fotoğrafların makine üzerinde ya da sonrasında resmin üzerinde oynanması ve istenilen şekilde </a:t>
            </a:r>
            <a:r>
              <a:rPr lang="tr-TR" sz="1900" dirty="0" err="1">
                <a:latin typeface="Century" panose="02040604050505020304" pitchFamily="18" charset="0"/>
              </a:rPr>
              <a:t>rutüşlenmesidir</a:t>
            </a:r>
            <a:r>
              <a:rPr lang="tr-TR" sz="1900" dirty="0">
                <a:latin typeface="Century" panose="02040604050505020304" pitchFamily="18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Bu düzenleme işlemi kimi zaman ince ayar ve basit tonlamalar, kimi zaman ise daha fazla uğraş gerektirir.</a:t>
            </a:r>
          </a:p>
          <a:p>
            <a:pPr marL="0" indent="0">
              <a:buNone/>
            </a:pPr>
            <a:endParaRPr lang="tr-TR" sz="1900" dirty="0">
              <a:latin typeface="Century" panose="02040604050505020304" pitchFamily="18" charset="0"/>
            </a:endParaRP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FD69E18F-0CFE-45DC-B0B6-013FC7796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2926080"/>
            <a:ext cx="3289300" cy="31412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878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3" y="650240"/>
            <a:ext cx="5009727" cy="2275840"/>
          </a:xfrm>
        </p:spPr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TANIM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Günümüzde “</a:t>
            </a:r>
            <a:r>
              <a:rPr lang="tr-TR" sz="1900" b="1" dirty="0">
                <a:latin typeface="Century" panose="02040604050505020304" pitchFamily="18" charset="0"/>
              </a:rPr>
              <a:t>makineden çıktığı gibi fotoğraflar</a:t>
            </a:r>
            <a:r>
              <a:rPr lang="tr-TR" sz="1900" dirty="0">
                <a:latin typeface="Century" panose="02040604050505020304" pitchFamily="18" charset="0"/>
              </a:rPr>
              <a:t>“, yani hiç düzenlemeye gerek kalmamış fotoğraflar (</a:t>
            </a:r>
            <a:r>
              <a:rPr lang="tr-TR" sz="1900" i="1" dirty="0">
                <a:latin typeface="Century" panose="02040604050505020304" pitchFamily="18" charset="0"/>
              </a:rPr>
              <a:t>SOOC – </a:t>
            </a:r>
            <a:r>
              <a:rPr lang="tr-TR" sz="1900" i="1" dirty="0" err="1">
                <a:latin typeface="Century" panose="02040604050505020304" pitchFamily="18" charset="0"/>
              </a:rPr>
              <a:t>straight</a:t>
            </a:r>
            <a:r>
              <a:rPr lang="tr-TR" sz="1900" i="1" dirty="0">
                <a:latin typeface="Century" panose="02040604050505020304" pitchFamily="18" charset="0"/>
              </a:rPr>
              <a:t> </a:t>
            </a:r>
            <a:r>
              <a:rPr lang="tr-TR" sz="1900" i="1" dirty="0" err="1">
                <a:latin typeface="Century" panose="02040604050505020304" pitchFamily="18" charset="0"/>
              </a:rPr>
              <a:t>out</a:t>
            </a:r>
            <a:r>
              <a:rPr lang="tr-TR" sz="1900" i="1" dirty="0">
                <a:latin typeface="Century" panose="02040604050505020304" pitchFamily="18" charset="0"/>
              </a:rPr>
              <a:t> of </a:t>
            </a:r>
            <a:r>
              <a:rPr lang="tr-TR" sz="1900" i="1" dirty="0" err="1">
                <a:latin typeface="Century" panose="02040604050505020304" pitchFamily="18" charset="0"/>
              </a:rPr>
              <a:t>the</a:t>
            </a:r>
            <a:r>
              <a:rPr lang="tr-TR" sz="1900" i="1" dirty="0">
                <a:latin typeface="Century" panose="02040604050505020304" pitchFamily="18" charset="0"/>
              </a:rPr>
              <a:t> </a:t>
            </a:r>
            <a:r>
              <a:rPr lang="tr-TR" sz="1900" i="1" dirty="0" err="1">
                <a:latin typeface="Century" panose="02040604050505020304" pitchFamily="18" charset="0"/>
              </a:rPr>
              <a:t>camera</a:t>
            </a:r>
            <a:r>
              <a:rPr lang="tr-TR" sz="1900" dirty="0">
                <a:latin typeface="Century" panose="02040604050505020304" pitchFamily="18" charset="0"/>
              </a:rPr>
              <a:t>) kavramı yaygınlaşsa da, fotoğraflar genellikle makineden çıktığı gibi kalmaz.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Gökyüzünü daha keskin bir mavi yapmak, gün batımındaki kırmızının tonlarını artırmak, üniformanızdaki keskinliği artırmak gibi işlemlere maruz kalabilir.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207C1FC-C71E-4D82-A8B6-7BDFAF9B3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2926081"/>
            <a:ext cx="5606625" cy="315062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949057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>
            <a:extLst>
              <a:ext uri="{FF2B5EF4-FFF2-40B4-BE49-F238E27FC236}">
                <a16:creationId xmlns:a16="http://schemas.microsoft.com/office/drawing/2014/main" id="{02D353C9-BD0C-4403-BEAE-6CD4CE80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3" y="650240"/>
            <a:ext cx="5009727" cy="2275840"/>
          </a:xfrm>
        </p:spPr>
        <p:txBody>
          <a:bodyPr/>
          <a:lstStyle/>
          <a:p>
            <a:r>
              <a:rPr lang="tr-TR" altLang="tr-TR" sz="5000" dirty="0">
                <a:solidFill>
                  <a:srgbClr val="000000"/>
                </a:solidFill>
                <a:latin typeface="Century" panose="02040604050505020304" pitchFamily="18" charset="0"/>
              </a:rPr>
              <a:t>RESIM DUZENLEYICI</a:t>
            </a:r>
            <a:endParaRPr lang="en-GB" altLang="tr-TR" sz="5000" dirty="0">
              <a:solidFill>
                <a:srgbClr val="000000"/>
              </a:solidFill>
              <a:latin typeface="Century" panose="02040604050505020304" pitchFamily="18" charset="0"/>
            </a:endParaRPr>
          </a:p>
        </p:txBody>
      </p:sp>
      <p:sp>
        <p:nvSpPr>
          <p:cNvPr id="3075" name="Content Placeholder 2">
            <a:extLst>
              <a:ext uri="{FF2B5EF4-FFF2-40B4-BE49-F238E27FC236}">
                <a16:creationId xmlns:a16="http://schemas.microsoft.com/office/drawing/2014/main" id="{98FAF2B7-A1F1-49E6-B8A3-B0570034A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1900" dirty="0">
                <a:latin typeface="Century" panose="02040604050505020304" pitchFamily="18" charset="0"/>
              </a:rPr>
              <a:t>RESIM DÜZENLEYICI MOBIL ANDROID UYGULAMA PROJESI ile müşteri kendi </a:t>
            </a:r>
            <a:r>
              <a:rPr lang="tr-TR" sz="1900" dirty="0" err="1">
                <a:latin typeface="Century" panose="02040604050505020304" pitchFamily="18" charset="0"/>
              </a:rPr>
              <a:t>android</a:t>
            </a:r>
            <a:r>
              <a:rPr lang="tr-TR" sz="1900" dirty="0">
                <a:latin typeface="Century" panose="02040604050505020304" pitchFamily="18" charset="0"/>
              </a:rPr>
              <a:t> cihazında bulunan resimlere veya o anda uygulama yardımı ile çekeceği yeni fotoğrafa çeşitli görüntü isleme algoritmalarının yardımıyla müşterinin tamamen kendisinin özelleştirebileceği şekilde resmi istediği hale getirebilmesini sağlayacak bir uygulamadır.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4349D0F9-C3E1-4F03-88CD-C35C5487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1" y="2926080"/>
            <a:ext cx="3035300" cy="27127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7063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4" id="{66565E79-C62A-4F5A-9FA4-78727CC07581}" vid="{A4C7F1E5-40BB-4E5A-8C5B-DCACB5DAB1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Free-Professional-Photography-PPT-Templa</Template>
  <TotalTime>426</TotalTime>
  <Words>470</Words>
  <Application>Microsoft Office PowerPoint</Application>
  <PresentationFormat>Özel</PresentationFormat>
  <Paragraphs>46</Paragraphs>
  <Slides>14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Century</vt:lpstr>
      <vt:lpstr>Office Teması</vt:lpstr>
      <vt:lpstr>RESİM DÜZENLEYİCİ</vt:lpstr>
      <vt:lpstr>GİRİŞ</vt:lpstr>
      <vt:lpstr>GÖRÜNTÜ İŞLEME</vt:lpstr>
      <vt:lpstr>GÖRÜNTÜ İŞLEME</vt:lpstr>
      <vt:lpstr>UYGULAMA</vt:lpstr>
      <vt:lpstr>UYGULAMA</vt:lpstr>
      <vt:lpstr>TANIM</vt:lpstr>
      <vt:lpstr>TANIM</vt:lpstr>
      <vt:lpstr>RESIM DUZENLEYICI</vt:lpstr>
      <vt:lpstr>MATERYAL</vt:lpstr>
      <vt:lpstr>YÖNTEM</vt:lpstr>
      <vt:lpstr>KAZANIM</vt:lpstr>
      <vt:lpstr>SONUÇ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RESIM DÜZENLEYICI</dc:title>
  <dc:creator>Murat</dc:creator>
  <cp:lastModifiedBy>Murat</cp:lastModifiedBy>
  <cp:revision>41</cp:revision>
  <dcterms:created xsi:type="dcterms:W3CDTF">2020-06-03T21:05:31Z</dcterms:created>
  <dcterms:modified xsi:type="dcterms:W3CDTF">2020-06-04T13:46:46Z</dcterms:modified>
</cp:coreProperties>
</file>